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10" r:id="rId44"/>
    <p:sldId id="298" r:id="rId45"/>
    <p:sldId id="300" r:id="rId46"/>
    <p:sldId id="299" r:id="rId47"/>
    <p:sldId id="301" r:id="rId48"/>
    <p:sldId id="302" r:id="rId49"/>
    <p:sldId id="303" r:id="rId50"/>
    <p:sldId id="304" r:id="rId51"/>
    <p:sldId id="309" r:id="rId52"/>
    <p:sldId id="305" r:id="rId53"/>
    <p:sldId id="306" r:id="rId54"/>
    <p:sldId id="307" r:id="rId55"/>
    <p:sldId id="308" r:id="rId56"/>
  </p:sldIdLst>
  <p:sldSz cx="18288000" cy="10287000"/>
  <p:notesSz cx="6858000" cy="9144000"/>
  <p:embeddedFontLst>
    <p:embeddedFont>
      <p:font typeface="Berlin Sans FB Demi" panose="020E0802020502020306" pitchFamily="34" charset="0"/>
      <p:bold r:id="rId57"/>
    </p:embeddedFont>
    <p:embeddedFont>
      <p:font typeface="ITC Avant Garde Gothic Bold" panose="020B0604020202020204" charset="0"/>
      <p:regular r:id="rId58"/>
    </p:embeddedFont>
    <p:embeddedFont>
      <p:font typeface="TT Rounds Condensed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3" autoAdjust="0"/>
  </p:normalViewPr>
  <p:slideViewPr>
    <p:cSldViewPr>
      <p:cViewPr varScale="1">
        <p:scale>
          <a:sx n="59" d="100"/>
          <a:sy n="59" d="100"/>
        </p:scale>
        <p:origin x="19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a:t>EXPLORATORY</a:t>
            </a:r>
            <a:r>
              <a:rPr lang="en-US" sz="6000" dirty="0"/>
              <a:t> </a:t>
            </a:r>
            <a:r>
              <a:rPr lang="en-US" sz="6000" b="1" dirty="0"/>
              <a:t>ANALYSIS</a:t>
            </a:r>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a:t>1. Check whether dataset is balanced or  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represents 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represents 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‘No’ more than ‘Yes’ 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p>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Identification 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a:latin typeface="+mj-lt"/>
                <a:ea typeface="Calibri" panose="020F0502020204030204" pitchFamily="34" charset="0"/>
                <a:cs typeface="Times New Roman" panose="02020603050405020304" pitchFamily="18" charset="0"/>
              </a:rPr>
              <a:t>3. Imputation and 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11 shows Multiple Imputation by Chained Equations .After these process there will be no missing 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a:latin typeface="+mj-lt"/>
                <a:ea typeface="Calibri" panose="020F0502020204030204" pitchFamily="34" charset="0"/>
                <a:cs typeface="Times New Roman" panose="02020603050405020304" pitchFamily="18" charset="0"/>
              </a:rPr>
              <a:t>4. Detecting 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Type</a:t>
            </a:r>
            <a:r>
              <a:rPr lang="en-US" sz="2400" dirty="0">
                <a:solidFill>
                  <a:srgbClr val="3C4043"/>
                </a:solidFill>
                <a:latin typeface="+mj-lt"/>
                <a:ea typeface="Calibri" panose="020F0502020204030204" pitchFamily="34" charset="0"/>
                <a:cs typeface="Times New Roman" panose="02020603050405020304" pitchFamily="18" charset="0"/>
              </a:rPr>
              <a:t>: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X-label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Y-label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Legend</a:t>
            </a:r>
            <a:r>
              <a:rPr lang="en-US" sz="2400" dirty="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Color Intensity</a:t>
            </a:r>
            <a:r>
              <a:rPr lang="en-US" sz="2400" dirty="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Annotations</a:t>
            </a:r>
            <a:r>
              <a:rPr lang="en-US" sz="2400" dirty="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a:solidFill>
                  <a:srgbClr val="3C4043"/>
                </a:solidFill>
                <a:latin typeface="+mj-lt"/>
                <a:ea typeface="Calibri" panose="020F0502020204030204" pitchFamily="34" charset="0"/>
                <a:cs typeface="Times New Roman" panose="02020603050405020304" pitchFamily="18" charset="0"/>
              </a:rPr>
              <a:t>This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a:solidFill>
                  <a:srgbClr val="3C4043"/>
                </a:solidFill>
                <a:latin typeface="+mj-lt"/>
                <a:ea typeface="Calibri" panose="020F0502020204030204" pitchFamily="34" charset="0"/>
                <a:cs typeface="Times New Roman" panose="02020603050405020304" pitchFamily="18" charset="0"/>
              </a:rPr>
              <a:t>multicollinearity</a:t>
            </a:r>
            <a:r>
              <a:rPr lang="en-US" sz="2400" dirty="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a:latin typeface="+mj-lt"/>
                <a:ea typeface="Calibri" panose="020F0502020204030204" pitchFamily="34" charset="0"/>
              </a:rPr>
              <a:t>10 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Artificial Neural Networks</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Support Vector Machine</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Random 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Neural Networks (ANN)</a:t>
            </a:r>
          </a:p>
          <a:p>
            <a:pPr marL="1143000" indent="-1143000">
              <a:lnSpc>
                <a:spcPct val="107000"/>
              </a:lnSpc>
              <a:spcBef>
                <a:spcPts val="200"/>
              </a:spcBef>
              <a:buAutoNum type="arabicPeriod"/>
            </a:pPr>
            <a:endPar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a:latin typeface="+mj-lt"/>
                <a:ea typeface="Times New Roman" panose="02020603050405020304" pitchFamily="18" charset="0"/>
              </a:rPr>
              <a:t>Artificial 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a:latin typeface="+mj-lt"/>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Find the optimal hyperplane that maximizes the margin</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Identify support vectors</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For each new input sample: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Calculate the decision function based on the hyperplane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Assign 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copy():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quantile():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any(): Returns True if any element in a </a:t>
            </a:r>
            <a:r>
              <a:rPr lang="en-US" altLang="en-US" sz="2800" dirty="0" err="1">
                <a:latin typeface="+mj-lt"/>
              </a:rPr>
              <a:t>boolean</a:t>
            </a:r>
            <a:r>
              <a:rPr lang="en-US" altLang="en-US" sz="2800" dirty="0">
                <a:latin typeface="+mj-lt"/>
              </a:rPr>
              <a:t> array is True.</a:t>
            </a: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a:solidFill>
                  <a:srgbClr val="000000"/>
                </a:solidFill>
                <a:latin typeface="ITC Avant Garde Gothic Bold"/>
                <a:ea typeface="ITC Avant Garde Gothic Bold"/>
                <a:cs typeface="ITC Avant Garde Gothic Bold"/>
                <a:sym typeface="ITC Avant Garde Gothic Bold"/>
              </a:rPr>
              <a:t>⚬Use machine learning techniques to forecast whether it rains or not. </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a:ln w="0"/>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92366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A3D61D-F41F-62FD-929B-05557A321EE7}"/>
              </a:ext>
            </a:extLst>
          </p:cNvPr>
          <p:cNvSpPr txBox="1"/>
          <p:nvPr/>
        </p:nvSpPr>
        <p:spPr>
          <a:xfrm>
            <a:off x="304800" y="266700"/>
            <a:ext cx="5257800" cy="584775"/>
          </a:xfrm>
          <a:prstGeom prst="rect">
            <a:avLst/>
          </a:prstGeom>
          <a:noFill/>
        </p:spPr>
        <p:txBody>
          <a:bodyPr wrap="square" rtlCol="0">
            <a:spAutoFit/>
          </a:bodyPr>
          <a:lstStyle/>
          <a:p>
            <a:r>
              <a:rPr lang="en-US" sz="3200" b="1" dirty="0"/>
              <a:t>MODIFIED PIPELINE</a:t>
            </a:r>
            <a:endParaRPr lang="en-IN" sz="3200" b="1" dirty="0"/>
          </a:p>
        </p:txBody>
      </p:sp>
      <p:pic>
        <p:nvPicPr>
          <p:cNvPr id="4" name="Picture 3">
            <a:extLst>
              <a:ext uri="{FF2B5EF4-FFF2-40B4-BE49-F238E27FC236}">
                <a16:creationId xmlns:a16="http://schemas.microsoft.com/office/drawing/2014/main" id="{FEF14580-7FA6-BA2C-F960-965823FE7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734" y="0"/>
            <a:ext cx="6836531" cy="10172700"/>
          </a:xfrm>
          <a:prstGeom prst="rect">
            <a:avLst/>
          </a:prstGeom>
        </p:spPr>
      </p:pic>
      <p:cxnSp>
        <p:nvCxnSpPr>
          <p:cNvPr id="7" name="Straight Connector 6">
            <a:extLst>
              <a:ext uri="{FF2B5EF4-FFF2-40B4-BE49-F238E27FC236}">
                <a16:creationId xmlns:a16="http://schemas.microsoft.com/office/drawing/2014/main" id="{0446B48D-87CF-F188-ED8F-559BC247D2AD}"/>
              </a:ext>
            </a:extLst>
          </p:cNvPr>
          <p:cNvCxnSpPr/>
          <p:nvPr/>
        </p:nvCxnSpPr>
        <p:spPr>
          <a:xfrm>
            <a:off x="5725734" y="8648700"/>
            <a:ext cx="0" cy="381000"/>
          </a:xfrm>
          <a:prstGeom prst="line">
            <a:avLst/>
          </a:prstGeom>
          <a:effectLst>
            <a:innerShdw blurRad="114300">
              <a:prstClr val="black"/>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35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D1C87-5AB7-9F2C-5386-6694D83F462E}"/>
              </a:ext>
            </a:extLst>
          </p:cNvPr>
          <p:cNvSpPr txBox="1"/>
          <p:nvPr/>
        </p:nvSpPr>
        <p:spPr>
          <a:xfrm>
            <a:off x="381000" y="266700"/>
            <a:ext cx="11201400" cy="646331"/>
          </a:xfrm>
          <a:prstGeom prst="rect">
            <a:avLst/>
          </a:prstGeom>
          <a:noFill/>
        </p:spPr>
        <p:txBody>
          <a:bodyPr wrap="square" rtlCol="0">
            <a:spAutoFit/>
          </a:bodyPr>
          <a:lstStyle/>
          <a:p>
            <a:r>
              <a:rPr lang="en-US" sz="3600" b="1" dirty="0"/>
              <a:t>Replaced oversampling by smote to balance the dataset</a:t>
            </a:r>
            <a:endParaRPr lang="en-IN" sz="3600" b="1" dirty="0"/>
          </a:p>
        </p:txBody>
      </p:sp>
      <p:pic>
        <p:nvPicPr>
          <p:cNvPr id="3" name="Picture 2">
            <a:extLst>
              <a:ext uri="{FF2B5EF4-FFF2-40B4-BE49-F238E27FC236}">
                <a16:creationId xmlns:a16="http://schemas.microsoft.com/office/drawing/2014/main" id="{45D01A79-340C-3CC8-A51F-98D2F37F7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399308"/>
            <a:ext cx="5840880" cy="5344392"/>
          </a:xfrm>
          <a:prstGeom prst="rect">
            <a:avLst/>
          </a:prstGeom>
        </p:spPr>
      </p:pic>
      <p:pic>
        <p:nvPicPr>
          <p:cNvPr id="4" name="Picture 3">
            <a:extLst>
              <a:ext uri="{FF2B5EF4-FFF2-40B4-BE49-F238E27FC236}">
                <a16:creationId xmlns:a16="http://schemas.microsoft.com/office/drawing/2014/main" id="{23638DF9-5920-6A62-90A5-0A7555C4E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4991100"/>
            <a:ext cx="5562600" cy="5196742"/>
          </a:xfrm>
          <a:prstGeom prst="rect">
            <a:avLst/>
          </a:prstGeom>
        </p:spPr>
      </p:pic>
      <p:sp>
        <p:nvSpPr>
          <p:cNvPr id="6" name="TextBox 5">
            <a:extLst>
              <a:ext uri="{FF2B5EF4-FFF2-40B4-BE49-F238E27FC236}">
                <a16:creationId xmlns:a16="http://schemas.microsoft.com/office/drawing/2014/main" id="{80DA24DB-99FD-4F9C-6D2F-04558FEE7857}"/>
              </a:ext>
            </a:extLst>
          </p:cNvPr>
          <p:cNvSpPr txBox="1"/>
          <p:nvPr/>
        </p:nvSpPr>
        <p:spPr>
          <a:xfrm>
            <a:off x="7086600" y="1239381"/>
            <a:ext cx="7848600" cy="3631379"/>
          </a:xfrm>
          <a:prstGeom prst="rect">
            <a:avLst/>
          </a:prstGeom>
          <a:noFill/>
        </p:spPr>
        <p:txBody>
          <a:bodyPr wrap="square">
            <a:spAutoFit/>
          </a:bodyPr>
          <a:lstStyle/>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Kind of Plot</a:t>
            </a:r>
            <a:r>
              <a:rPr lang="en-US" sz="2400" dirty="0">
                <a:effectLst/>
                <a:latin typeface="+mj-lt"/>
                <a:ea typeface="Calibri" panose="020F0502020204030204" pitchFamily="34" charset="0"/>
                <a:cs typeface="Times New Roman" panose="02020603050405020304" pitchFamily="18" charset="0"/>
              </a:rPr>
              <a:t>: Bar plot (kind='bar')</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X-label</a:t>
            </a:r>
            <a:r>
              <a:rPr lang="en-US" sz="2400" dirty="0">
                <a:effectLst/>
                <a:latin typeface="+mj-lt"/>
                <a:ea typeface="Calibri" panose="020F0502020204030204" pitchFamily="34" charset="0"/>
                <a:cs typeface="Times New Roman" panose="02020603050405020304" pitchFamily="18" charset="0"/>
              </a:rPr>
              <a:t>: the x-label represents the two classes of '</a:t>
            </a:r>
            <a:r>
              <a:rPr lang="en-US" sz="2400" dirty="0" err="1">
                <a:effectLst/>
                <a:latin typeface="+mj-lt"/>
                <a:ea typeface="Calibri" panose="020F0502020204030204" pitchFamily="34" charset="0"/>
                <a:cs typeface="Times New Roman" panose="02020603050405020304" pitchFamily="18" charset="0"/>
              </a:rPr>
              <a:t>RainTomorrow</a:t>
            </a:r>
            <a:r>
              <a:rPr lang="en-US" sz="2400" dirty="0">
                <a:effectLst/>
                <a:latin typeface="+mj-lt"/>
                <a:ea typeface="Calibri" panose="020F0502020204030204" pitchFamily="34" charset="0"/>
                <a:cs typeface="Times New Roman" panose="02020603050405020304" pitchFamily="18" charset="0"/>
              </a:rPr>
              <a:t>': 'No' (represented as 0) and 'Yes' (represented as 1). </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Y-label</a:t>
            </a:r>
            <a:r>
              <a:rPr lang="en-US" sz="2400" dirty="0">
                <a:effectLst/>
                <a:latin typeface="+mj-lt"/>
                <a:ea typeface="Calibri" panose="020F0502020204030204" pitchFamily="34" charset="0"/>
                <a:cs typeface="Times New Roman" panose="02020603050405020304" pitchFamily="18" charset="0"/>
              </a:rPr>
              <a:t>: </a:t>
            </a:r>
            <a:r>
              <a:rPr lang="en-US" sz="2400" dirty="0" err="1">
                <a:effectLst/>
                <a:latin typeface="+mj-lt"/>
                <a:ea typeface="Calibri" panose="020F0502020204030204" pitchFamily="34" charset="0"/>
                <a:cs typeface="Times New Roman" panose="02020603050405020304" pitchFamily="18" charset="0"/>
              </a:rPr>
              <a:t>Ithe</a:t>
            </a:r>
            <a:r>
              <a:rPr lang="en-US" sz="2400" dirty="0">
                <a:effectLst/>
                <a:latin typeface="+mj-lt"/>
                <a:ea typeface="Calibri" panose="020F0502020204030204" pitchFamily="34" charset="0"/>
                <a:cs typeface="Times New Roman" panose="02020603050405020304" pitchFamily="18" charset="0"/>
              </a:rPr>
              <a:t> y-label represents the normalized count or proportion of each class.</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Legend</a:t>
            </a:r>
            <a:r>
              <a:rPr lang="en-US" sz="2400" dirty="0">
                <a:effectLst/>
                <a:latin typeface="+mj-lt"/>
                <a:ea typeface="Calibri" panose="020F0502020204030204" pitchFamily="34" charset="0"/>
                <a:cs typeface="Times New Roman" panose="02020603050405020304" pitchFamily="18" charset="0"/>
              </a:rPr>
              <a:t>: No explicit legend is used, but the colors of the bars (</a:t>
            </a:r>
            <a:r>
              <a:rPr lang="en-US" sz="2400" dirty="0" err="1">
                <a:effectLst/>
                <a:latin typeface="+mj-lt"/>
                <a:ea typeface="Calibri" panose="020F0502020204030204" pitchFamily="34" charset="0"/>
                <a:cs typeface="Times New Roman" panose="02020603050405020304" pitchFamily="18" charset="0"/>
              </a:rPr>
              <a:t>skyblue</a:t>
            </a:r>
            <a:r>
              <a:rPr lang="en-US" sz="2400" dirty="0">
                <a:effectLst/>
                <a:latin typeface="+mj-lt"/>
                <a:ea typeface="Calibri" panose="020F0502020204030204" pitchFamily="34" charset="0"/>
                <a:cs typeface="Times New Roman" panose="02020603050405020304" pitchFamily="18" charset="0"/>
              </a:rPr>
              <a:t> for 'No' and navy for 'Yes') differentiate the classes. </a:t>
            </a:r>
            <a:endParaRPr lang="en-IN" sz="24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33D468-64AF-718B-64F2-EF6000805218}"/>
              </a:ext>
            </a:extLst>
          </p:cNvPr>
          <p:cNvSpPr txBox="1"/>
          <p:nvPr/>
        </p:nvSpPr>
        <p:spPr>
          <a:xfrm>
            <a:off x="695240" y="7810500"/>
            <a:ext cx="9144000" cy="1380378"/>
          </a:xfrm>
          <a:prstGeom prst="rect">
            <a:avLst/>
          </a:prstGeom>
          <a:noFill/>
        </p:spPr>
        <p:txBody>
          <a:bodyPr wrap="square">
            <a:spAutoFit/>
          </a:bodyPr>
          <a:lstStyle/>
          <a:p>
            <a:pPr indent="457200" algn="just">
              <a:lnSpc>
                <a:spcPct val="107000"/>
              </a:lnSpc>
              <a:spcAft>
                <a:spcPts val="800"/>
              </a:spcAft>
            </a:pPr>
            <a:r>
              <a:rPr lang="en-US" sz="4000" dirty="0">
                <a:effectLst/>
                <a:latin typeface="+mj-lt"/>
                <a:ea typeface="Calibri" panose="020F0502020204030204" pitchFamily="34" charset="0"/>
                <a:cs typeface="Times New Roman" panose="02020603050405020304" pitchFamily="18" charset="0"/>
              </a:rPr>
              <a:t>After smote , the number of instances </a:t>
            </a:r>
            <a:r>
              <a:rPr lang="en-US" sz="4000" dirty="0">
                <a:latin typeface="+mj-lt"/>
                <a:ea typeface="Calibri" panose="020F0502020204030204" pitchFamily="34" charset="0"/>
                <a:cs typeface="Times New Roman" panose="02020603050405020304" pitchFamily="18" charset="0"/>
              </a:rPr>
              <a:t>    </a:t>
            </a:r>
            <a:r>
              <a:rPr lang="en-US" sz="4000" dirty="0">
                <a:effectLst/>
                <a:latin typeface="+mj-lt"/>
                <a:ea typeface="Calibri" panose="020F0502020204030204" pitchFamily="34" charset="0"/>
                <a:cs typeface="Times New Roman" panose="02020603050405020304" pitchFamily="18" charset="0"/>
              </a:rPr>
              <a:t>became </a:t>
            </a:r>
            <a:r>
              <a:rPr lang="en-IN" sz="4000" dirty="0">
                <a:effectLst/>
                <a:latin typeface="+mj-lt"/>
                <a:ea typeface="Calibri" panose="020F0502020204030204" pitchFamily="34" charset="0"/>
                <a:cs typeface="Times New Roman" panose="02020603050405020304" pitchFamily="18" charset="0"/>
              </a:rPr>
              <a:t>220632.</a:t>
            </a:r>
          </a:p>
        </p:txBody>
      </p:sp>
    </p:spTree>
    <p:extLst>
      <p:ext uri="{BB962C8B-B14F-4D97-AF65-F5344CB8AC3E}">
        <p14:creationId xmlns:p14="http://schemas.microsoft.com/office/powerpoint/2010/main" val="1318973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7067D-2393-DBC2-13C6-79F14BAF935F}"/>
              </a:ext>
            </a:extLst>
          </p:cNvPr>
          <p:cNvSpPr txBox="1"/>
          <p:nvPr/>
        </p:nvSpPr>
        <p:spPr>
          <a:xfrm>
            <a:off x="381000" y="190272"/>
            <a:ext cx="12801600" cy="707886"/>
          </a:xfrm>
          <a:prstGeom prst="rect">
            <a:avLst/>
          </a:prstGeom>
          <a:noFill/>
        </p:spPr>
        <p:txBody>
          <a:bodyPr wrap="square" rtlCol="0">
            <a:spAutoFit/>
          </a:bodyPr>
          <a:lstStyle/>
          <a:p>
            <a:r>
              <a:rPr lang="en-US" sz="4000" b="1" dirty="0"/>
              <a:t>MODEL BUILDING</a:t>
            </a:r>
            <a:endParaRPr lang="en-IN" sz="4000" b="1" dirty="0"/>
          </a:p>
        </p:txBody>
      </p:sp>
      <p:sp>
        <p:nvSpPr>
          <p:cNvPr id="3" name="Rectangle 1">
            <a:extLst>
              <a:ext uri="{FF2B5EF4-FFF2-40B4-BE49-F238E27FC236}">
                <a16:creationId xmlns:a16="http://schemas.microsoft.com/office/drawing/2014/main" id="{48DE923D-5727-1D97-874A-9E842E9EF3EC}"/>
              </a:ext>
            </a:extLst>
          </p:cNvPr>
          <p:cNvSpPr>
            <a:spLocks noChangeArrowheads="1"/>
          </p:cNvSpPr>
          <p:nvPr/>
        </p:nvSpPr>
        <p:spPr bwMode="auto">
          <a:xfrm>
            <a:off x="395161" y="1485900"/>
            <a:ext cx="17031049"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Dataset is split in to two sets: 80%  of datapoints for training and 20% for testing. </a:t>
            </a:r>
            <a:r>
              <a:rPr kumimoji="0" lang="en-US" altLang="en-US" sz="44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train_test_split</a:t>
            </a: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function is used to divide the data into training and testing sets.</a:t>
            </a:r>
            <a:r>
              <a:rPr kumimoji="0" lang="en-US" altLang="en-US" sz="44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18A2ED8C-C532-331A-21E1-FFE45CB0A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82" y="4071788"/>
            <a:ext cx="17814236" cy="2143424"/>
          </a:xfrm>
          <a:prstGeom prst="rect">
            <a:avLst/>
          </a:prstGeom>
        </p:spPr>
      </p:pic>
    </p:spTree>
    <p:extLst>
      <p:ext uri="{BB962C8B-B14F-4D97-AF65-F5344CB8AC3E}">
        <p14:creationId xmlns:p14="http://schemas.microsoft.com/office/powerpoint/2010/main" val="299147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231E3-D98B-A4AC-AD2F-325C46B39908}"/>
              </a:ext>
            </a:extLst>
          </p:cNvPr>
          <p:cNvSpPr txBox="1"/>
          <p:nvPr/>
        </p:nvSpPr>
        <p:spPr>
          <a:xfrm>
            <a:off x="381000" y="342900"/>
            <a:ext cx="8229600" cy="923330"/>
          </a:xfrm>
          <a:prstGeom prst="rect">
            <a:avLst/>
          </a:prstGeom>
          <a:noFill/>
        </p:spPr>
        <p:txBody>
          <a:bodyPr wrap="square" rtlCol="0">
            <a:spAutoFit/>
          </a:bodyPr>
          <a:lstStyle/>
          <a:p>
            <a:r>
              <a:rPr lang="en-US" sz="5400" b="1" dirty="0"/>
              <a:t>ANN MODEL</a:t>
            </a:r>
            <a:endParaRPr lang="en-IN" sz="5400" b="1" dirty="0"/>
          </a:p>
        </p:txBody>
      </p:sp>
      <p:sp>
        <p:nvSpPr>
          <p:cNvPr id="3" name="Rectangle 1">
            <a:extLst>
              <a:ext uri="{FF2B5EF4-FFF2-40B4-BE49-F238E27FC236}">
                <a16:creationId xmlns:a16="http://schemas.microsoft.com/office/drawing/2014/main" id="{312021D3-AEAD-7868-342D-D3C4E6AAA34D}"/>
              </a:ext>
            </a:extLst>
          </p:cNvPr>
          <p:cNvSpPr>
            <a:spLocks noChangeArrowheads="1"/>
          </p:cNvSpPr>
          <p:nvPr/>
        </p:nvSpPr>
        <p:spPr bwMode="auto">
          <a:xfrm>
            <a:off x="-2133600" y="2705100"/>
            <a:ext cx="197358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828800" marR="0" lvl="4"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ANN model with the following parameters:</a:t>
            </a:r>
          </a:p>
          <a:p>
            <a:pPr marL="1828800" marR="0" lvl="4"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verbose=1: Prints progress messages during training.</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hidden_layer_sizes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=(100, 50): Defines a network with two hidden layers containing 100 and 50 neurons, respectively.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activation='</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Uses the </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activation function for neurons.</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solver='</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adam</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Employs the Adam optimization algorithm for weight updates.</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3926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6DCB9-1E6C-7F4B-E7BA-2F4F0B87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6992600" cy="2982554"/>
          </a:xfrm>
          <a:prstGeom prst="rect">
            <a:avLst/>
          </a:prstGeom>
        </p:spPr>
      </p:pic>
      <p:sp>
        <p:nvSpPr>
          <p:cNvPr id="3" name="Rectangle 1">
            <a:extLst>
              <a:ext uri="{FF2B5EF4-FFF2-40B4-BE49-F238E27FC236}">
                <a16:creationId xmlns:a16="http://schemas.microsoft.com/office/drawing/2014/main" id="{52F513DC-B511-8798-1023-D686F9DAE10B}"/>
              </a:ext>
            </a:extLst>
          </p:cNvPr>
          <p:cNvSpPr>
            <a:spLocks noChangeArrowheads="1"/>
          </p:cNvSpPr>
          <p:nvPr/>
        </p:nvSpPr>
        <p:spPr bwMode="auto">
          <a:xfrm>
            <a:off x="609600" y="4473159"/>
            <a:ext cx="1692373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ANN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ann_predictions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128E3287-537F-7CB7-842F-6173AA15479A}"/>
              </a:ext>
            </a:extLst>
          </p:cNvPr>
          <p:cNvSpPr>
            <a:spLocks noChangeArrowheads="1"/>
          </p:cNvSpPr>
          <p:nvPr/>
        </p:nvSpPr>
        <p:spPr bwMode="auto">
          <a:xfrm>
            <a:off x="609600" y="7353300"/>
            <a:ext cx="8008283"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0.8789665887903464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0.8817148203805041</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64731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1234D-4BE8-EE99-54DB-C10101DF6817}"/>
              </a:ext>
            </a:extLst>
          </p:cNvPr>
          <p:cNvSpPr txBox="1"/>
          <p:nvPr/>
        </p:nvSpPr>
        <p:spPr>
          <a:xfrm>
            <a:off x="228600" y="190500"/>
            <a:ext cx="5867400" cy="923330"/>
          </a:xfrm>
          <a:prstGeom prst="rect">
            <a:avLst/>
          </a:prstGeom>
          <a:noFill/>
        </p:spPr>
        <p:txBody>
          <a:bodyPr wrap="square" rtlCol="0">
            <a:spAutoFit/>
          </a:bodyPr>
          <a:lstStyle/>
          <a:p>
            <a:r>
              <a:rPr lang="en-US" sz="5400" b="1" dirty="0"/>
              <a:t>SVM MODEL</a:t>
            </a:r>
            <a:endParaRPr lang="en-IN" sz="5400" b="1" dirty="0"/>
          </a:p>
        </p:txBody>
      </p:sp>
      <p:sp>
        <p:nvSpPr>
          <p:cNvPr id="3" name="Rectangle 1">
            <a:extLst>
              <a:ext uri="{FF2B5EF4-FFF2-40B4-BE49-F238E27FC236}">
                <a16:creationId xmlns:a16="http://schemas.microsoft.com/office/drawing/2014/main" id="{654DCE1E-BA3A-54B2-DE04-532EF5BC0117}"/>
              </a:ext>
            </a:extLst>
          </p:cNvPr>
          <p:cNvSpPr>
            <a:spLocks noChangeArrowheads="1"/>
          </p:cNvSpPr>
          <p:nvPr/>
        </p:nvSpPr>
        <p:spPr bwMode="auto">
          <a:xfrm>
            <a:off x="-1143000" y="2187833"/>
            <a:ext cx="1760220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371600" marR="0" lvl="3" indent="0" algn="l"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SVM model with the following parameters:</a:t>
            </a:r>
          </a:p>
          <a:p>
            <a:pPr marL="1371600" marR="0" lvl="3"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C=1: Sets the regularization parameter (a higher value implies a smaller margin and potentially more overfitting).</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kernel='linear': Uses a linear kernel for the SVM.</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220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DD385-5C03-D575-952F-A95CCFC2F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2500"/>
            <a:ext cx="15316200" cy="2380992"/>
          </a:xfrm>
          <a:prstGeom prst="rect">
            <a:avLst/>
          </a:prstGeom>
        </p:spPr>
      </p:pic>
      <p:sp>
        <p:nvSpPr>
          <p:cNvPr id="3" name="Rectangle 1">
            <a:extLst>
              <a:ext uri="{FF2B5EF4-FFF2-40B4-BE49-F238E27FC236}">
                <a16:creationId xmlns:a16="http://schemas.microsoft.com/office/drawing/2014/main" id="{256716CD-6A2D-215F-FE81-034E5F2EC09D}"/>
              </a:ext>
            </a:extLst>
          </p:cNvPr>
          <p:cNvSpPr>
            <a:spLocks noChangeArrowheads="1"/>
          </p:cNvSpPr>
          <p:nvPr/>
        </p:nvSpPr>
        <p:spPr bwMode="auto">
          <a:xfrm>
            <a:off x="762000" y="4619749"/>
            <a:ext cx="1531620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SVM model on the training  data and this model is used to predict the target variable for the test data .The accuracy of the model  is checked by comparing the predicted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svm_predictions</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E7B070CB-169B-E0D1-8B6E-A807115B8963}"/>
              </a:ext>
            </a:extLst>
          </p:cNvPr>
          <p:cNvSpPr>
            <a:spLocks noChangeArrowheads="1"/>
          </p:cNvSpPr>
          <p:nvPr/>
        </p:nvSpPr>
        <p:spPr bwMode="auto">
          <a:xfrm>
            <a:off x="762000" y="7810500"/>
            <a:ext cx="153162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0.8099439744142264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0.8104624457739091</a:t>
            </a:r>
            <a:r>
              <a:rPr kumimoji="0" lang="en-US" altLang="en-US" sz="32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557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9A4E5-E575-9158-E73A-15966A563E79}"/>
              </a:ext>
            </a:extLst>
          </p:cNvPr>
          <p:cNvSpPr txBox="1"/>
          <p:nvPr/>
        </p:nvSpPr>
        <p:spPr>
          <a:xfrm>
            <a:off x="457200" y="266700"/>
            <a:ext cx="8382000" cy="923330"/>
          </a:xfrm>
          <a:prstGeom prst="rect">
            <a:avLst/>
          </a:prstGeom>
          <a:noFill/>
        </p:spPr>
        <p:txBody>
          <a:bodyPr wrap="square" rtlCol="0">
            <a:spAutoFit/>
          </a:bodyPr>
          <a:lstStyle/>
          <a:p>
            <a:r>
              <a:rPr lang="en-US" sz="5400" b="1" dirty="0"/>
              <a:t>RF MODEL</a:t>
            </a:r>
            <a:endParaRPr lang="en-IN" sz="5400" b="1" dirty="0"/>
          </a:p>
        </p:txBody>
      </p:sp>
      <p:sp>
        <p:nvSpPr>
          <p:cNvPr id="3" name="Rectangle 1">
            <a:extLst>
              <a:ext uri="{FF2B5EF4-FFF2-40B4-BE49-F238E27FC236}">
                <a16:creationId xmlns:a16="http://schemas.microsoft.com/office/drawing/2014/main" id="{03529545-8331-EEEB-781F-D311497F52FE}"/>
              </a:ext>
            </a:extLst>
          </p:cNvPr>
          <p:cNvSpPr>
            <a:spLocks noChangeArrowheads="1"/>
          </p:cNvSpPr>
          <p:nvPr/>
        </p:nvSpPr>
        <p:spPr bwMode="auto">
          <a:xfrm>
            <a:off x="838200" y="2184857"/>
            <a:ext cx="171450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RF model with the following hyperparameters: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max_depth</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16</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min_samples_leaf</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min_samples_split</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2</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n_estimators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100</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12345</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705206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90026-EAC2-D00D-F59F-2543C38C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65" y="876300"/>
            <a:ext cx="16078200" cy="3124200"/>
          </a:xfrm>
          <a:prstGeom prst="rect">
            <a:avLst/>
          </a:prstGeom>
        </p:spPr>
      </p:pic>
      <p:sp>
        <p:nvSpPr>
          <p:cNvPr id="3" name="Rectangle 1">
            <a:extLst>
              <a:ext uri="{FF2B5EF4-FFF2-40B4-BE49-F238E27FC236}">
                <a16:creationId xmlns:a16="http://schemas.microsoft.com/office/drawing/2014/main" id="{FF8DE795-DD2E-BE9B-D32C-7E7BF9F0AD85}"/>
              </a:ext>
            </a:extLst>
          </p:cNvPr>
          <p:cNvSpPr>
            <a:spLocks noChangeArrowheads="1"/>
          </p:cNvSpPr>
          <p:nvPr/>
        </p:nvSpPr>
        <p:spPr bwMode="auto">
          <a:xfrm>
            <a:off x="1051965" y="4838700"/>
            <a:ext cx="1632163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RF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F8E46661-225A-6AE8-48D5-2BB43F820661}"/>
              </a:ext>
            </a:extLst>
          </p:cNvPr>
          <p:cNvSpPr>
            <a:spLocks noChangeArrowheads="1"/>
          </p:cNvSpPr>
          <p:nvPr/>
        </p:nvSpPr>
        <p:spPr bwMode="auto">
          <a:xfrm>
            <a:off x="1051965" y="7425035"/>
            <a:ext cx="14859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0.8994261346882301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0.966508832118858</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941787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81538-F356-2BB4-5CEB-3B1BD43D3EC7}"/>
              </a:ext>
            </a:extLst>
          </p:cNvPr>
          <p:cNvSpPr txBox="1"/>
          <p:nvPr/>
        </p:nvSpPr>
        <p:spPr>
          <a:xfrm>
            <a:off x="457200" y="419100"/>
            <a:ext cx="10744200" cy="923330"/>
          </a:xfrm>
          <a:prstGeom prst="rect">
            <a:avLst/>
          </a:prstGeom>
          <a:noFill/>
        </p:spPr>
        <p:txBody>
          <a:bodyPr wrap="square" rtlCol="0">
            <a:spAutoFit/>
          </a:bodyPr>
          <a:lstStyle/>
          <a:p>
            <a:r>
              <a:rPr lang="en-US" sz="5400" b="1" dirty="0"/>
              <a:t>PREDICTION USING UNSEEN DATA</a:t>
            </a:r>
            <a:endParaRPr lang="en-IN" sz="5400" b="1" dirty="0"/>
          </a:p>
        </p:txBody>
      </p:sp>
      <p:sp>
        <p:nvSpPr>
          <p:cNvPr id="4" name="Rectangle 2">
            <a:extLst>
              <a:ext uri="{FF2B5EF4-FFF2-40B4-BE49-F238E27FC236}">
                <a16:creationId xmlns:a16="http://schemas.microsoft.com/office/drawing/2014/main" id="{7892EF68-716F-5832-6AE1-00B577A91CCE}"/>
              </a:ext>
            </a:extLst>
          </p:cNvPr>
          <p:cNvSpPr>
            <a:spLocks noChangeArrowheads="1"/>
          </p:cNvSpPr>
          <p:nvPr/>
        </p:nvSpPr>
        <p:spPr bwMode="auto">
          <a:xfrm>
            <a:off x="533400" y="7126366"/>
            <a:ext cx="165354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X_unseen</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has the unseen data. All three models  predict whether it rains in 24 hours or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not.If</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‘Yes’ it prints ‘Yes’ and if it’s ‘No’ it prints ‘No’. Following  figure shows the predictions of three models</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59">
            <a:extLst>
              <a:ext uri="{FF2B5EF4-FFF2-40B4-BE49-F238E27FC236}">
                <a16:creationId xmlns:a16="http://schemas.microsoft.com/office/drawing/2014/main" id="{F86937FA-D67B-F444-ED37-478E2E04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01" y="8613297"/>
            <a:ext cx="11049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38974F9-5912-3A6A-3759-C695ECA742AC}"/>
              </a:ext>
            </a:extLst>
          </p:cNvPr>
          <p:cNvSpPr>
            <a:spLocks noChangeArrowheads="1"/>
          </p:cNvSpPr>
          <p:nvPr/>
        </p:nvSpPr>
        <p:spPr bwMode="auto">
          <a:xfrm>
            <a:off x="609600" y="8305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FF56F07-AD32-F8E9-7E88-4F68B33C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1" y="1488559"/>
            <a:ext cx="15317349" cy="5466358"/>
          </a:xfrm>
          <a:prstGeom prst="rect">
            <a:avLst/>
          </a:prstGeom>
        </p:spPr>
      </p:pic>
    </p:spTree>
    <p:extLst>
      <p:ext uri="{BB962C8B-B14F-4D97-AF65-F5344CB8AC3E}">
        <p14:creationId xmlns:p14="http://schemas.microsoft.com/office/powerpoint/2010/main" val="3150534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F634-C610-2ED7-E63A-96302C9B2EE5}"/>
              </a:ext>
            </a:extLst>
          </p:cNvPr>
          <p:cNvSpPr txBox="1"/>
          <p:nvPr/>
        </p:nvSpPr>
        <p:spPr>
          <a:xfrm>
            <a:off x="2667000" y="3771900"/>
            <a:ext cx="13792200" cy="2585323"/>
          </a:xfrm>
          <a:prstGeom prst="rect">
            <a:avLst/>
          </a:prstGeom>
          <a:noFill/>
        </p:spPr>
        <p:txBody>
          <a:bodyPr wrap="square" rtlCol="0">
            <a:spAutoFit/>
          </a:bodyPr>
          <a:lstStyle/>
          <a:p>
            <a:pPr algn="just"/>
            <a:r>
              <a:rPr lang="en-US" sz="5400" b="1" dirty="0"/>
              <a:t>FROM THE ABOVE THREE MODELS RANDOM FOREST MODEL HAS THE HIGHEST TRAINING AND TESTING ACCURACY</a:t>
            </a:r>
            <a:endParaRPr lang="en-IN" sz="5400" b="1" dirty="0"/>
          </a:p>
        </p:txBody>
      </p:sp>
    </p:spTree>
    <p:extLst>
      <p:ext uri="{BB962C8B-B14F-4D97-AF65-F5344CB8AC3E}">
        <p14:creationId xmlns:p14="http://schemas.microsoft.com/office/powerpoint/2010/main" val="4080900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18B8B-44E5-DA0A-2D0E-49C03F4B6B87}"/>
              </a:ext>
            </a:extLst>
          </p:cNvPr>
          <p:cNvSpPr txBox="1"/>
          <p:nvPr/>
        </p:nvSpPr>
        <p:spPr>
          <a:xfrm>
            <a:off x="5715000" y="4152900"/>
            <a:ext cx="12573000" cy="1446550"/>
          </a:xfrm>
          <a:prstGeom prst="rect">
            <a:avLst/>
          </a:prstGeom>
          <a:noFill/>
        </p:spPr>
        <p:txBody>
          <a:bodyPr wrap="square" rtlCol="0">
            <a:spAutoFit/>
          </a:bodyPr>
          <a:lstStyle/>
          <a:p>
            <a:r>
              <a:rPr lang="en-US" sz="8800" b="1" dirty="0"/>
              <a:t>THANK YOU</a:t>
            </a:r>
            <a:endParaRPr lang="en-IN" sz="8800" b="1" dirty="0"/>
          </a:p>
        </p:txBody>
      </p:sp>
    </p:spTree>
    <p:extLst>
      <p:ext uri="{BB962C8B-B14F-4D97-AF65-F5344CB8AC3E}">
        <p14:creationId xmlns:p14="http://schemas.microsoft.com/office/powerpoint/2010/main" val="3866993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3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4042</Words>
  <Application>Microsoft Office PowerPoint</Application>
  <PresentationFormat>Custom</PresentationFormat>
  <Paragraphs>459</Paragraphs>
  <Slides>55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Berlin Sans FB Demi</vt:lpstr>
      <vt:lpstr>Calibri Light</vt:lpstr>
      <vt:lpstr>Symbol</vt:lpstr>
      <vt:lpstr>Arial</vt:lpstr>
      <vt:lpstr>Courier New</vt:lpstr>
      <vt:lpstr>TT Rounds Condensed Bold</vt:lpstr>
      <vt:lpstr>Calibri</vt:lpstr>
      <vt:lpstr>ITC Avant Garde Gothic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Dona Jince</cp:lastModifiedBy>
  <cp:revision>45</cp:revision>
  <dcterms:created xsi:type="dcterms:W3CDTF">2006-08-16T00:00:00Z</dcterms:created>
  <dcterms:modified xsi:type="dcterms:W3CDTF">2024-10-07T09:04:37Z</dcterms:modified>
  <dc:identifier>DAGMVTiJsRg</dc:identifier>
</cp:coreProperties>
</file>